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57886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18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大標題文字"/>
          <p:cNvSpPr txBox="1"/>
          <p:nvPr>
            <p:ph type="title"/>
          </p:nvPr>
        </p:nvSpPr>
        <p:spPr>
          <a:xfrm>
            <a:off x="952500" y="254000"/>
            <a:ext cx="11099800" cy="78277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27" name="內文層級一…"/>
          <p:cNvSpPr txBox="1"/>
          <p:nvPr>
            <p:ph type="body" idx="1"/>
          </p:nvPr>
        </p:nvSpPr>
        <p:spPr>
          <a:xfrm>
            <a:off x="952500" y="1073017"/>
            <a:ext cx="11099800" cy="7804283"/>
          </a:xfrm>
          <a:prstGeom prst="rect">
            <a:avLst/>
          </a:prstGeom>
        </p:spPr>
        <p:txBody>
          <a:bodyPr anchor="t"/>
          <a:lstStyle>
            <a:lvl1pPr>
              <a:buClrTx/>
              <a:defRPr sz="2800"/>
            </a:lvl1pPr>
            <a:lvl2pPr>
              <a:buClrTx/>
              <a:defRPr sz="2800"/>
            </a:lvl2pPr>
            <a:lvl3pPr>
              <a:buClrTx/>
              <a:defRPr sz="2800"/>
            </a:lvl3pPr>
            <a:lvl4pPr>
              <a:buClrTx/>
              <a:defRPr sz="2800"/>
            </a:lvl4pPr>
            <a:lvl5pPr>
              <a:buClrTx/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xfrm>
            <a:off x="952500" y="254000"/>
            <a:ext cx="11099800" cy="769483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xfrm>
            <a:off x="427832" y="1360805"/>
            <a:ext cx="12442605" cy="8117860"/>
          </a:xfrm>
          <a:prstGeom prst="rect">
            <a:avLst/>
          </a:prstGeom>
        </p:spPr>
        <p:txBody>
          <a:bodyPr anchor="t"/>
          <a:lstStyle>
            <a:lvl1pPr marL="444499" indent="-444499">
              <a:buClrTx/>
              <a:defRPr sz="2200"/>
            </a:lvl1pPr>
            <a:lvl2pPr>
              <a:buClrTx/>
              <a:defRPr sz="2200"/>
            </a:lvl2pPr>
            <a:lvl3pPr>
              <a:buClrTx/>
              <a:defRPr sz="2200"/>
            </a:lvl3pPr>
            <a:lvl4pPr>
              <a:buClrTx/>
              <a:defRPr sz="2200"/>
            </a:lvl4pPr>
            <a:lvl5pPr>
              <a:buClrTx/>
              <a:defRPr sz="2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teeluniversity.org" TargetMode="External"/><Relationship Id="rId3" Type="http://schemas.openxmlformats.org/officeDocument/2006/relationships/hyperlink" Target="http://www.virtualtrebuchet.com/" TargetMode="External"/><Relationship Id="rId4" Type="http://schemas.openxmlformats.org/officeDocument/2006/relationships/hyperlink" Target="https://www.geogebra.org/m/AHYnuZ8s" TargetMode="External"/><Relationship Id="rId5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likedan/Awesome-CoreML-Models" TargetMode="External"/><Relationship Id="rId3" Type="http://schemas.openxmlformats.org/officeDocument/2006/relationships/hyperlink" Target="https://github.com/SwiftBrain/awesome-CoreML-models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oo.gl/H9cVK9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hyperlink" Target="https://www.apple.com/macos/mojave-preview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WDC18 - Session 703 Introducing Create ML"/>
          <p:cNvSpPr txBox="1"/>
          <p:nvPr>
            <p:ph type="ctrTitle"/>
          </p:nvPr>
        </p:nvSpPr>
        <p:spPr>
          <a:xfrm>
            <a:off x="1270000" y="1638300"/>
            <a:ext cx="10806869" cy="3302000"/>
          </a:xfrm>
          <a:prstGeom prst="rect">
            <a:avLst/>
          </a:prstGeom>
        </p:spPr>
        <p:txBody>
          <a:bodyPr/>
          <a:lstStyle>
            <a:lvl1pPr defTabSz="578358">
              <a:defRPr sz="7623"/>
            </a:lvl1pPr>
          </a:lstStyle>
          <a:p>
            <a:pPr/>
            <a:r>
              <a:t>WWDC18 - Session 703 Introducing Create ML</a:t>
            </a:r>
          </a:p>
        </p:txBody>
      </p:sp>
      <p:sp>
        <p:nvSpPr>
          <p:cNvPr id="138" name="Marvin Lin"/>
          <p:cNvSpPr txBox="1"/>
          <p:nvPr>
            <p:ph type="subTitle" sz="quarter" idx="1"/>
          </p:nvPr>
        </p:nvSpPr>
        <p:spPr>
          <a:xfrm>
            <a:off x="1270000" y="5987261"/>
            <a:ext cx="10464800" cy="1130301"/>
          </a:xfrm>
          <a:prstGeom prst="rect">
            <a:avLst/>
          </a:prstGeom>
        </p:spPr>
        <p:txBody>
          <a:bodyPr/>
          <a:lstStyle/>
          <a:p>
            <a:pPr/>
            <a:r>
              <a:t>Marvin Lin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mage Classifi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Image Classifier</a:t>
            </a:r>
          </a:p>
        </p:txBody>
      </p:sp>
      <p:pic>
        <p:nvPicPr>
          <p:cNvPr id="18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128" y="1604787"/>
            <a:ext cx="12788901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Apple’s ML is based on a basic classifier, this let you can produce a model within minutes and from small training data."/>
          <p:cNvSpPr txBox="1"/>
          <p:nvPr/>
        </p:nvSpPr>
        <p:spPr>
          <a:xfrm>
            <a:off x="548132" y="5325720"/>
            <a:ext cx="11908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Apple’s ML is based on a basic classifier, this let you can produce a model within minutes and from small training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mo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Demo App</a:t>
            </a:r>
          </a:p>
        </p:txBody>
      </p:sp>
      <p:sp>
        <p:nvSpPr>
          <p:cNvPr id="186" name="Judge the person is Kaneshiro or not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Judge the person is Kaneshiro or not?</a:t>
            </a:r>
          </a:p>
          <a:p>
            <a:pPr/>
            <a:r>
              <a:t>Recognizing banana and apple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asic NLP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Basic NLP process</a:t>
            </a:r>
          </a:p>
        </p:txBody>
      </p:sp>
      <p:pic>
        <p:nvPicPr>
          <p:cNvPr id="189" name="螢幕快照 2018-09-04 上午11.29.35.png" descr="螢幕快照 2018-09-04 上午11.29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844" y="3199336"/>
            <a:ext cx="12676153" cy="421401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Raw Data"/>
          <p:cNvSpPr txBox="1"/>
          <p:nvPr/>
        </p:nvSpPr>
        <p:spPr>
          <a:xfrm>
            <a:off x="481868" y="3961807"/>
            <a:ext cx="152522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Raw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LP Classifier in Create 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NLP Classifier in Create ML</a:t>
            </a:r>
          </a:p>
        </p:txBody>
      </p:sp>
      <p:pic>
        <p:nvPicPr>
          <p:cNvPr id="19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263" y="1515310"/>
            <a:ext cx="5581008" cy="219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074" y="4201198"/>
            <a:ext cx="5347385" cy="219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6263" y="6735010"/>
            <a:ext cx="5581008" cy="228853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entiment Analysis"/>
          <p:cNvSpPr txBox="1"/>
          <p:nvPr/>
        </p:nvSpPr>
        <p:spPr>
          <a:xfrm>
            <a:off x="8431938" y="2381811"/>
            <a:ext cx="288493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Sentiment Analysis</a:t>
            </a:r>
          </a:p>
        </p:txBody>
      </p:sp>
      <p:sp>
        <p:nvSpPr>
          <p:cNvPr id="197" name="Spam Analysis"/>
          <p:cNvSpPr txBox="1"/>
          <p:nvPr/>
        </p:nvSpPr>
        <p:spPr>
          <a:xfrm>
            <a:off x="8753654" y="4646270"/>
            <a:ext cx="22415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Spam Analysis</a:t>
            </a:r>
          </a:p>
        </p:txBody>
      </p:sp>
      <p:sp>
        <p:nvSpPr>
          <p:cNvPr id="198" name="Topic Analysis"/>
          <p:cNvSpPr txBox="1"/>
          <p:nvPr/>
        </p:nvSpPr>
        <p:spPr>
          <a:xfrm>
            <a:off x="8782001" y="7121067"/>
            <a:ext cx="218480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Topic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nalysis the topic of a sent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Analysis the topic of a sentence</a:t>
            </a:r>
          </a:p>
        </p:txBody>
      </p:sp>
      <p:pic>
        <p:nvPicPr>
          <p:cNvPr id="20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484" y="3510232"/>
            <a:ext cx="124460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9650" y="1631857"/>
            <a:ext cx="3365500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ositive Post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Positive Post App</a:t>
            </a:r>
          </a:p>
        </p:txBody>
      </p:sp>
      <p:sp>
        <p:nvSpPr>
          <p:cNvPr id="205" name="Demo App similar to WWDC 1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App similar to WWDC 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abular data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Tabular data analysis</a:t>
            </a:r>
          </a:p>
        </p:txBody>
      </p:sp>
      <p:sp>
        <p:nvSpPr>
          <p:cNvPr id="208" name="From WWDC18, you can use this model to analyze wine.…"/>
          <p:cNvSpPr txBox="1"/>
          <p:nvPr>
            <p:ph type="body" idx="1"/>
          </p:nvPr>
        </p:nvSpPr>
        <p:spPr>
          <a:xfrm>
            <a:off x="443589" y="1224516"/>
            <a:ext cx="12442605" cy="8117860"/>
          </a:xfrm>
          <a:prstGeom prst="rect">
            <a:avLst/>
          </a:prstGeom>
        </p:spPr>
        <p:txBody>
          <a:bodyPr/>
          <a:lstStyle/>
          <a:p>
            <a:pPr/>
            <a:r>
              <a:t>From WWDC18, you can use this model to analyze wine.</a:t>
            </a:r>
          </a:p>
          <a:p>
            <a:pPr/>
            <a:r>
              <a:t>Base from your data, you can get an output of prediction.</a:t>
            </a:r>
          </a:p>
        </p:txBody>
      </p:sp>
      <p:pic>
        <p:nvPicPr>
          <p:cNvPr id="20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934" y="4293430"/>
            <a:ext cx="2781301" cy="372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6389" y="4280730"/>
            <a:ext cx="1752601" cy="374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2191" y="4242630"/>
            <a:ext cx="2349501" cy="382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ouse Value"/>
          <p:cNvSpPr txBox="1"/>
          <p:nvPr/>
        </p:nvSpPr>
        <p:spPr>
          <a:xfrm>
            <a:off x="1161229" y="3527521"/>
            <a:ext cx="27813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House Value</a:t>
            </a:r>
          </a:p>
        </p:txBody>
      </p:sp>
      <p:sp>
        <p:nvSpPr>
          <p:cNvPr id="213" name="Wine"/>
          <p:cNvSpPr txBox="1"/>
          <p:nvPr/>
        </p:nvSpPr>
        <p:spPr>
          <a:xfrm>
            <a:off x="4462039" y="3527521"/>
            <a:ext cx="27813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Wine</a:t>
            </a:r>
          </a:p>
        </p:txBody>
      </p:sp>
      <p:sp>
        <p:nvSpPr>
          <p:cNvPr id="214" name="Find a bar"/>
          <p:cNvSpPr txBox="1"/>
          <p:nvPr/>
        </p:nvSpPr>
        <p:spPr>
          <a:xfrm>
            <a:off x="7846291" y="3527521"/>
            <a:ext cx="27813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Find a bar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`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`</a:t>
            </a:r>
          </a:p>
        </p:txBody>
      </p:sp>
      <p:sp>
        <p:nvSpPr>
          <p:cNvPr id="217" name="Base from input data, you can get median value of owner-occupied homes."/>
          <p:cNvSpPr txBox="1"/>
          <p:nvPr>
            <p:ph type="body" idx="1"/>
          </p:nvPr>
        </p:nvSpPr>
        <p:spPr>
          <a:xfrm>
            <a:off x="443589" y="1224516"/>
            <a:ext cx="12442605" cy="8117860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Base from input data, you can get median value of owner-occupied homes.</a:t>
            </a:r>
          </a:p>
        </p:txBody>
      </p:sp>
      <p:pic>
        <p:nvPicPr>
          <p:cNvPr id="218" name="螢幕快照 2018-09-02 下午7.01.00.png" descr="螢幕快照 2018-09-02 下午7.01.00.png"/>
          <p:cNvPicPr>
            <a:picLocks noChangeAspect="1"/>
          </p:cNvPicPr>
          <p:nvPr/>
        </p:nvPicPr>
        <p:blipFill>
          <a:blip r:embed="rId2">
            <a:extLst/>
          </a:blip>
          <a:srcRect l="0" t="0" r="4055" b="0"/>
          <a:stretch>
            <a:fillRect/>
          </a:stretch>
        </p:blipFill>
        <p:spPr>
          <a:xfrm>
            <a:off x="336208" y="3376017"/>
            <a:ext cx="9487165" cy="4728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imulator Screen Shot - iPhone X - 2018-09-02 at 19.03.19.png" descr="Simulator Screen Shot - iPhone X - 2018-09-02 at 19.0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8183" y="2929922"/>
            <a:ext cx="2722056" cy="5894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ctually, some data can be analyzed without ML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5363">
              <a:defRPr sz="3359"/>
            </a:lvl1pPr>
          </a:lstStyle>
          <a:p>
            <a:pPr/>
            <a:r>
              <a:t>Actually, some data can be analyzed without ML model</a:t>
            </a:r>
          </a:p>
        </p:txBody>
      </p:sp>
      <p:pic>
        <p:nvPicPr>
          <p:cNvPr id="222" name="products-2_04jpg.jpg" descr="products-2_04jp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113" y="3038817"/>
            <a:ext cx="8132790" cy="5794613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After you got data, you can try D.O.E method or Takuchi method firstly."/>
          <p:cNvSpPr txBox="1"/>
          <p:nvPr/>
        </p:nvSpPr>
        <p:spPr>
          <a:xfrm>
            <a:off x="656542" y="1102970"/>
            <a:ext cx="1036533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After you got data, you can try D.O.E method or Takuchi method firstly.</a:t>
            </a:r>
          </a:p>
        </p:txBody>
      </p:sp>
      <p:sp>
        <p:nvSpPr>
          <p:cNvPr id="224" name="You can also search history data by Google Scholar firstly."/>
          <p:cNvSpPr txBox="1"/>
          <p:nvPr/>
        </p:nvSpPr>
        <p:spPr>
          <a:xfrm>
            <a:off x="656542" y="1646891"/>
            <a:ext cx="854141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You can also search history data by Google Scholar firstly.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reateML can choose an algorithm from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9625">
              <a:defRPr sz="4240"/>
            </a:lvl1pPr>
          </a:lstStyle>
          <a:p>
            <a:pPr/>
            <a:r>
              <a:t>CreateML can choose an algorithm from data</a:t>
            </a:r>
          </a:p>
        </p:txBody>
      </p:sp>
      <p:pic>
        <p:nvPicPr>
          <p:cNvPr id="227" name="螢幕快照 2018-09-02 下午7.08.00.png" descr="螢幕快照 2018-09-02 下午7.08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7408" y="1182114"/>
            <a:ext cx="6616957" cy="3664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螢幕快照 2018-09-02 下午7.06.57.png" descr="螢幕快照 2018-09-02 下午7.06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798" y="1421955"/>
            <a:ext cx="5725681" cy="3184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螢幕快照 2018-09-02 下午7.09.02.png" descr="螢幕快照 2018-09-02 下午7.09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620" y="5203865"/>
            <a:ext cx="12302515" cy="1073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ameworks of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Frameworks of Machine Learning</a:t>
            </a:r>
          </a:p>
        </p:txBody>
      </p:sp>
      <p:pic>
        <p:nvPicPr>
          <p:cNvPr id="141" name="螢幕快照 2018-09-01 下午6.27.23.png" descr="螢幕快照 2018-09-01 下午6.27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6" y="3527624"/>
            <a:ext cx="12978608" cy="2923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If you don’t have a production line, you can use simulator to try CreateML"/>
          <p:cNvSpPr txBox="1"/>
          <p:nvPr>
            <p:ph type="title"/>
          </p:nvPr>
        </p:nvSpPr>
        <p:spPr>
          <a:xfrm>
            <a:off x="1099234" y="51184"/>
            <a:ext cx="11282594" cy="1332269"/>
          </a:xfrm>
          <a:prstGeom prst="rect">
            <a:avLst/>
          </a:prstGeom>
        </p:spPr>
        <p:txBody>
          <a:bodyPr/>
          <a:lstStyle>
            <a:lvl1pPr defTabSz="292100">
              <a:defRPr sz="4000"/>
            </a:lvl1pPr>
          </a:lstStyle>
          <a:p>
            <a:pPr/>
            <a:r>
              <a:t>If you don’t have a production line, you can use simulator to try CreateML</a:t>
            </a:r>
          </a:p>
        </p:txBody>
      </p:sp>
      <p:sp>
        <p:nvSpPr>
          <p:cNvPr id="232" name="Steel University https://steeluniversity.org…"/>
          <p:cNvSpPr txBox="1"/>
          <p:nvPr>
            <p:ph type="body" idx="1"/>
          </p:nvPr>
        </p:nvSpPr>
        <p:spPr>
          <a:xfrm>
            <a:off x="310074" y="1687860"/>
            <a:ext cx="12560363" cy="7790805"/>
          </a:xfrm>
          <a:prstGeom prst="rect">
            <a:avLst/>
          </a:prstGeom>
        </p:spPr>
        <p:txBody>
          <a:bodyPr/>
          <a:lstStyle/>
          <a:p>
            <a:pPr/>
            <a:r>
              <a:t>Steel University</a:t>
            </a:r>
            <a:br/>
            <a:r>
              <a:rPr u="sng">
                <a:hlinkClick r:id="rId2" invalidUrl="" action="" tgtFrame="" tooltip="" history="1" highlightClick="0" endSnd="0"/>
              </a:rPr>
              <a:t>https://steeluniversity.org</a:t>
            </a:r>
          </a:p>
          <a:p>
            <a:pPr/>
            <a:r>
              <a:t>Catapult simulator 1</a:t>
            </a:r>
            <a:br/>
            <a:r>
              <a:rPr u="sng">
                <a:hlinkClick r:id="rId3" invalidUrl="" action="" tgtFrame="" tooltip="" history="1" highlightClick="0" endSnd="0"/>
              </a:rPr>
              <a:t>http://www.virtualtrebuchet.com/</a:t>
            </a:r>
          </a:p>
        </p:txBody>
      </p:sp>
      <p:sp>
        <p:nvSpPr>
          <p:cNvPr id="233" name="Catapult simulator 2 https://www.geogebra.org/m/AHYnuZ8s"/>
          <p:cNvSpPr txBox="1"/>
          <p:nvPr/>
        </p:nvSpPr>
        <p:spPr>
          <a:xfrm>
            <a:off x="6376185" y="1645524"/>
            <a:ext cx="5595265" cy="77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499" indent="-444499" algn="l">
              <a:spcBef>
                <a:spcPts val="4200"/>
              </a:spcBef>
              <a:buSzPct val="145000"/>
              <a:buChar char="•"/>
              <a:defRPr b="0" sz="2200"/>
            </a:pPr>
            <a:r>
              <a:t>Catapult simulator 2</a:t>
            </a:r>
            <a:br/>
            <a:r>
              <a:rPr u="sng">
                <a:hlinkClick r:id="rId4" invalidUrl="" action="" tgtFrame="" tooltip="" history="1" highlightClick="0" endSnd="0"/>
              </a:rPr>
              <a:t>https://www.geogebra.org/m/AHYnuZ8s</a:t>
            </a:r>
          </a:p>
        </p:txBody>
      </p:sp>
      <p:pic>
        <p:nvPicPr>
          <p:cNvPr id="234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4518" y="3923232"/>
            <a:ext cx="11071475" cy="5612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Keywords of Machine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Keywords of Machine Learning</a:t>
            </a:r>
          </a:p>
        </p:txBody>
      </p:sp>
      <p:sp>
        <p:nvSpPr>
          <p:cNvPr id="237" name="Tensor Flow"/>
          <p:cNvSpPr txBox="1"/>
          <p:nvPr/>
        </p:nvSpPr>
        <p:spPr>
          <a:xfrm>
            <a:off x="1446910" y="3467675"/>
            <a:ext cx="289311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Tensor Flow</a:t>
            </a:r>
          </a:p>
        </p:txBody>
      </p:sp>
      <p:sp>
        <p:nvSpPr>
          <p:cNvPr id="238" name="CNN"/>
          <p:cNvSpPr txBox="1"/>
          <p:nvPr/>
        </p:nvSpPr>
        <p:spPr>
          <a:xfrm>
            <a:off x="618524" y="5011652"/>
            <a:ext cx="1187121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CNN</a:t>
            </a:r>
          </a:p>
        </p:txBody>
      </p:sp>
      <p:sp>
        <p:nvSpPr>
          <p:cNvPr id="239" name="NLP"/>
          <p:cNvSpPr txBox="1"/>
          <p:nvPr/>
        </p:nvSpPr>
        <p:spPr>
          <a:xfrm>
            <a:off x="3528351" y="6583669"/>
            <a:ext cx="1079984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NLP</a:t>
            </a:r>
          </a:p>
        </p:txBody>
      </p:sp>
      <p:sp>
        <p:nvSpPr>
          <p:cNvPr id="240" name="Monte Carlo method"/>
          <p:cNvSpPr txBox="1"/>
          <p:nvPr/>
        </p:nvSpPr>
        <p:spPr>
          <a:xfrm>
            <a:off x="7002804" y="3078380"/>
            <a:ext cx="4850055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Monte Carlo method</a:t>
            </a:r>
          </a:p>
        </p:txBody>
      </p:sp>
      <p:sp>
        <p:nvSpPr>
          <p:cNvPr id="241" name="Reinforcement Learning"/>
          <p:cNvSpPr txBox="1"/>
          <p:nvPr/>
        </p:nvSpPr>
        <p:spPr>
          <a:xfrm>
            <a:off x="6968139" y="5011652"/>
            <a:ext cx="567192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Reinforcement Learning</a:t>
            </a:r>
          </a:p>
        </p:txBody>
      </p:sp>
      <p:sp>
        <p:nvSpPr>
          <p:cNvPr id="242" name="Model Free"/>
          <p:cNvSpPr txBox="1"/>
          <p:nvPr/>
        </p:nvSpPr>
        <p:spPr>
          <a:xfrm>
            <a:off x="7643492" y="6583669"/>
            <a:ext cx="2696694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Model Free</a:t>
            </a:r>
          </a:p>
        </p:txBody>
      </p:sp>
      <p:sp>
        <p:nvSpPr>
          <p:cNvPr id="243" name="Model-based"/>
          <p:cNvSpPr txBox="1"/>
          <p:nvPr/>
        </p:nvSpPr>
        <p:spPr>
          <a:xfrm>
            <a:off x="1246298" y="8059352"/>
            <a:ext cx="3142616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Model-based</a:t>
            </a:r>
          </a:p>
        </p:txBody>
      </p:sp>
      <p:sp>
        <p:nvSpPr>
          <p:cNvPr id="244" name="Q learning"/>
          <p:cNvSpPr txBox="1"/>
          <p:nvPr/>
        </p:nvSpPr>
        <p:spPr>
          <a:xfrm>
            <a:off x="9848384" y="7529512"/>
            <a:ext cx="2490623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Q learning</a:t>
            </a:r>
          </a:p>
        </p:txBody>
      </p:sp>
      <p:sp>
        <p:nvSpPr>
          <p:cNvPr id="245" name="Policy"/>
          <p:cNvSpPr txBox="1"/>
          <p:nvPr/>
        </p:nvSpPr>
        <p:spPr>
          <a:xfrm>
            <a:off x="7911805" y="8059352"/>
            <a:ext cx="1507567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Policy</a:t>
            </a:r>
          </a:p>
        </p:txBody>
      </p:sp>
      <p:sp>
        <p:nvSpPr>
          <p:cNvPr id="247" name="線條"/>
          <p:cNvSpPr/>
          <p:nvPr/>
        </p:nvSpPr>
        <p:spPr>
          <a:xfrm flipV="1">
            <a:off x="6125913" y="1245082"/>
            <a:ext cx="1" cy="8204941"/>
          </a:xfrm>
          <a:prstGeom prst="line">
            <a:avLst/>
          </a:prstGeom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Create ML’s methods is close to this part"/>
          <p:cNvSpPr txBox="1"/>
          <p:nvPr/>
        </p:nvSpPr>
        <p:spPr>
          <a:xfrm>
            <a:off x="512738" y="1187414"/>
            <a:ext cx="477095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Create ML’s methods is close to this part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wesome CoreML GitHub Rep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Awesome CoreML GitHub Repo</a:t>
            </a:r>
          </a:p>
        </p:txBody>
      </p:sp>
      <p:sp>
        <p:nvSpPr>
          <p:cNvPr id="251" name="https://github.com/likedan/Awesome-CoreML-Models"/>
          <p:cNvSpPr txBox="1"/>
          <p:nvPr/>
        </p:nvSpPr>
        <p:spPr>
          <a:xfrm>
            <a:off x="424739" y="4242291"/>
            <a:ext cx="10610801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https://github.com/likedan/Awesome-CoreML-Models</a:t>
            </a:r>
          </a:p>
        </p:txBody>
      </p:sp>
      <p:sp>
        <p:nvSpPr>
          <p:cNvPr id="252" name="https://github.com/SwiftBrain/awesome-CoreML-models"/>
          <p:cNvSpPr txBox="1"/>
          <p:nvPr/>
        </p:nvSpPr>
        <p:spPr>
          <a:xfrm>
            <a:off x="422706" y="5447844"/>
            <a:ext cx="11174883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https://github.com/SwiftBrain/awesome-CoreML-models</a:t>
            </a:r>
          </a:p>
        </p:txBody>
      </p:sp>
      <p:sp>
        <p:nvSpPr>
          <p:cNvPr id="253" name="If you just want to try CoreML module, you can just download models from these repositories."/>
          <p:cNvSpPr txBox="1"/>
          <p:nvPr/>
        </p:nvSpPr>
        <p:spPr>
          <a:xfrm>
            <a:off x="544321" y="2941561"/>
            <a:ext cx="11916157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If you just want to try CoreML module, you can just download models from these repositories.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uri Create’s coordinator 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Turi Create’s coordinator system</a:t>
            </a:r>
          </a:p>
        </p:txBody>
      </p:sp>
      <p:pic>
        <p:nvPicPr>
          <p:cNvPr id="256" name="螢幕快照 2018-08-05 下午2.40.55.png" descr="螢幕快照 2018-08-05 下午2.40.55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074"/>
          <a:stretch>
            <a:fillRect/>
          </a:stretch>
        </p:blipFill>
        <p:spPr>
          <a:xfrm>
            <a:off x="2360213" y="2567851"/>
            <a:ext cx="8806972" cy="4270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螢幕快照 2018-08-05 下午2.40.43.png" descr="螢幕快照 2018-08-05 下午2.40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7449" y="1229055"/>
            <a:ext cx="8832499" cy="5041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螢幕快照 2018-09-04 上午9.25.46.png" descr="螢幕快照 2018-09-04 上午9.25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73" y="2482767"/>
            <a:ext cx="12873054" cy="478806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Turi Create’s coordinator 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Turi Create’s coordinator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itHub - This Keynote and Pro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GitHub - This Keynote and Projects</a:t>
            </a:r>
          </a:p>
        </p:txBody>
      </p:sp>
      <p:sp>
        <p:nvSpPr>
          <p:cNvPr id="263" name="https://goo.gl/H9cVK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7400"/>
              </a:lnSpc>
              <a:spcBef>
                <a:spcPts val="0"/>
              </a:spcBef>
              <a:buSzTx/>
              <a:buNone/>
              <a:defRPr sz="5000" u="sng">
                <a:latin typeface="Times"/>
                <a:ea typeface="Times"/>
                <a:cs typeface="Times"/>
                <a:sym typeface="Times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https://goo.gl/H9cVK9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螢幕快照 2018-08-31 上午10.22.51.png" descr="螢幕快照 2018-08-31 上午10.22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7200" y="7176808"/>
            <a:ext cx="4306807" cy="1584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螢幕快照 2018-08-31 上午10.22.45.png" descr="螢幕快照 2018-08-31 上午10.22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2583" y="5989184"/>
            <a:ext cx="4356040" cy="1584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螢幕快照 2018-08-31 上午10.22.39.png" descr="螢幕快照 2018-08-31 上午10.22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8028" y="4714791"/>
            <a:ext cx="4425150" cy="1722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螢幕快照 2018-08-31 上午10.22.07.png" descr="螢幕快照 2018-08-31 上午10.22.0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6788" y="582606"/>
            <a:ext cx="9753601" cy="383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Image Classifier"/>
          <p:cNvSpPr txBox="1"/>
          <p:nvPr/>
        </p:nvSpPr>
        <p:spPr>
          <a:xfrm>
            <a:off x="2008153" y="5509870"/>
            <a:ext cx="246644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 Classifier</a:t>
            </a:r>
          </a:p>
        </p:txBody>
      </p:sp>
      <p:sp>
        <p:nvSpPr>
          <p:cNvPr id="148" name="Natural Language Classifier"/>
          <p:cNvSpPr txBox="1"/>
          <p:nvPr/>
        </p:nvSpPr>
        <p:spPr>
          <a:xfrm>
            <a:off x="373245" y="6646554"/>
            <a:ext cx="414954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Natural Language Classifier</a:t>
            </a:r>
          </a:p>
        </p:txBody>
      </p:sp>
      <p:sp>
        <p:nvSpPr>
          <p:cNvPr id="149" name="Tabular Data"/>
          <p:cNvSpPr txBox="1"/>
          <p:nvPr/>
        </p:nvSpPr>
        <p:spPr>
          <a:xfrm>
            <a:off x="2267080" y="7783238"/>
            <a:ext cx="194858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Tabular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orrelation does not imply causation"/>
          <p:cNvSpPr txBox="1"/>
          <p:nvPr>
            <p:ph type="title"/>
          </p:nvPr>
        </p:nvSpPr>
        <p:spPr>
          <a:xfrm>
            <a:off x="952500" y="254000"/>
            <a:ext cx="11099800" cy="1185318"/>
          </a:xfrm>
          <a:prstGeom prst="rect">
            <a:avLst/>
          </a:prstGeom>
        </p:spPr>
        <p:txBody>
          <a:bodyPr/>
          <a:lstStyle>
            <a:lvl1pPr defTabSz="457200">
              <a:lnSpc>
                <a:spcPts val="5200"/>
              </a:lnSpc>
              <a:defRPr b="1" sz="3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Correlation does not imply causation</a:t>
            </a:r>
          </a:p>
        </p:txBody>
      </p:sp>
      <p:pic>
        <p:nvPicPr>
          <p:cNvPr id="152" name="correlation-does-not-imply-causation.png" descr="correlation-does-not-imply-caus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45" y="2998166"/>
            <a:ext cx="6642101" cy="454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F1.large.jpg" descr="F1.lar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3930" y="2508876"/>
            <a:ext cx="5526293" cy="667858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Even the correlation coefficient as high as 0.99, these two group might not have any relationship."/>
          <p:cNvSpPr txBox="1"/>
          <p:nvPr/>
        </p:nvSpPr>
        <p:spPr>
          <a:xfrm>
            <a:off x="357479" y="1554569"/>
            <a:ext cx="1234318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Even the correlation coefficient as high as 0.99, these two group might not have any relationship.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5 steps to build a ML Model"/>
          <p:cNvSpPr txBox="1"/>
          <p:nvPr>
            <p:ph type="title"/>
          </p:nvPr>
        </p:nvSpPr>
        <p:spPr>
          <a:xfrm>
            <a:off x="952500" y="254000"/>
            <a:ext cx="11099800" cy="1062898"/>
          </a:xfrm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pPr/>
            <a:r>
              <a:t>5 steps to build a ML Model</a:t>
            </a:r>
          </a:p>
        </p:txBody>
      </p:sp>
      <p:pic>
        <p:nvPicPr>
          <p:cNvPr id="157" name="螢幕快照 2018-08-05 下午10.05.30.png" descr="螢幕快照 2018-08-05 下午10.0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753" y="1408244"/>
            <a:ext cx="12255294" cy="6852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uild an App with beta framework is like th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/>
            <a:r>
              <a:t>Build an App with beta framework is like this</a:t>
            </a:r>
          </a:p>
        </p:txBody>
      </p:sp>
      <p:pic>
        <p:nvPicPr>
          <p:cNvPr id="16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1006" y="1403012"/>
            <a:ext cx="6882788" cy="467238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olution 2: AppCoda"/>
          <p:cNvSpPr txBox="1"/>
          <p:nvPr/>
        </p:nvSpPr>
        <p:spPr>
          <a:xfrm>
            <a:off x="620629" y="7313426"/>
            <a:ext cx="308884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Solution 2: AppCoda</a:t>
            </a:r>
          </a:p>
        </p:txBody>
      </p:sp>
      <p:sp>
        <p:nvSpPr>
          <p:cNvPr id="162" name="Solution 1: Apple Developer Forum"/>
          <p:cNvSpPr txBox="1"/>
          <p:nvPr/>
        </p:nvSpPr>
        <p:spPr>
          <a:xfrm>
            <a:off x="634305" y="6649084"/>
            <a:ext cx="515996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Solution 1: Apple Developer Forum</a:t>
            </a:r>
          </a:p>
        </p:txBody>
      </p:sp>
      <p:sp>
        <p:nvSpPr>
          <p:cNvPr id="163" name="Solution 3: Ray Wenderlich"/>
          <p:cNvSpPr txBox="1"/>
          <p:nvPr/>
        </p:nvSpPr>
        <p:spPr>
          <a:xfrm>
            <a:off x="634305" y="7977768"/>
            <a:ext cx="39910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Solution 3: Ray Wenderlich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3"/>
      <p:bldP build="whole" bldLvl="1" animBg="1" rev="0" advAuto="0" spid="162" grpId="1"/>
      <p:bldP build="whole" bldLvl="1" animBg="1" rev="0" advAuto="0" spid="161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ome error might occur with Crea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Some error might occur with CreatML</a:t>
            </a:r>
          </a:p>
        </p:txBody>
      </p:sp>
      <p:sp>
        <p:nvSpPr>
          <p:cNvPr id="166" name="Playground can’t find the modul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Playground can’t find the module</a:t>
            </a:r>
          </a:p>
        </p:txBody>
      </p:sp>
      <p:pic>
        <p:nvPicPr>
          <p:cNvPr id="167" name="螢幕快照 2018-08-25 下午1.35.29.png" descr="螢幕快照 2018-08-25 下午1.35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557" y="2018546"/>
            <a:ext cx="8241772" cy="175691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You must use MacOS template on Playground, otherwise you can’t build a model from it."/>
          <p:cNvSpPr txBox="1"/>
          <p:nvPr/>
        </p:nvSpPr>
        <p:spPr>
          <a:xfrm>
            <a:off x="368143" y="5387686"/>
            <a:ext cx="11635056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499" indent="-444499" algn="l">
              <a:spcBef>
                <a:spcPts val="4200"/>
              </a:spcBef>
              <a:buSzPct val="145000"/>
              <a:buChar char="•"/>
              <a:defRPr b="0" sz="2200"/>
            </a:lvl1pPr>
          </a:lstStyle>
          <a:p>
            <a:pPr/>
            <a:r>
              <a:t>You must use MacOS template on Playground, otherwise you can’t build a model from it.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ome error might occur with CreatML- Cont’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97941">
              <a:defRPr sz="4080"/>
            </a:lvl1pPr>
          </a:lstStyle>
          <a:p>
            <a:pPr/>
            <a:r>
              <a:t>Some error might occur with CreatML- Cont’d</a:t>
            </a:r>
          </a:p>
        </p:txBody>
      </p:sp>
      <p:sp>
        <p:nvSpPr>
          <p:cNvPr id="171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" name="螢幕快照 2018-08-25 下午4.16.25.png" descr="螢幕快照 2018-08-25 下午4.16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178" y="4201698"/>
            <a:ext cx="9398001" cy="161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螢幕快照 2018-08-25 下午4.16.16.png" descr="螢幕快照 2018-08-25 下午4.16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728" y="2514903"/>
            <a:ext cx="9486901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螢幕快照 2018-08-25 下午4.21.59.png" descr="螢幕快照 2018-08-25 下午4.21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884" y="6193294"/>
            <a:ext cx="7277101" cy="259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  <p:bldP build="whole" bldLvl="1" animBg="1" rev="0" advAuto="0" spid="174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tep 1. Using Time Machine to backup your fil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Step 1. Using Time Machine to backup your files.</a:t>
            </a:r>
          </a:p>
          <a:p>
            <a:pPr>
              <a:defRPr sz="2400"/>
            </a:pPr>
            <a:r>
              <a:t>Step 2. Upload projects to GitHub.</a:t>
            </a:r>
          </a:p>
          <a:p>
            <a:pPr>
              <a:defRPr sz="2400"/>
            </a:pPr>
            <a:r>
              <a:t>Step 3. Zip and encode projects and upload to Cloud Driver.</a:t>
            </a:r>
          </a:p>
        </p:txBody>
      </p:sp>
      <p:pic>
        <p:nvPicPr>
          <p:cNvPr id="177" name="macOS_preview_Hero_06042018.jpg" descr="macOS_preview_Hero_060420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5444" y="4351726"/>
            <a:ext cx="6314010" cy="468908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Upgrade to Moja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Upgrade to Mojave</a:t>
            </a:r>
          </a:p>
        </p:txBody>
      </p:sp>
      <p:sp>
        <p:nvSpPr>
          <p:cNvPr id="179" name="https://www.apple.com/macos/mojave-preview/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2934868" y="9163533"/>
            <a:ext cx="713506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https://www.apple.com/macos/mojave-preview/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